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C1C94-5EE4-4652-8F7D-F838AC273001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960CE-4E8C-4BF9-9C7F-CFE9448964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543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05" name="Google Shape;205;p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:notes"/>
          <p:cNvSpPr txBox="1"/>
          <p:nvPr/>
        </p:nvSpPr>
        <p:spPr>
          <a:xfrm>
            <a:off x="5180012" y="6513512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3" name="Google Shape;213;p2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:notes"/>
          <p:cNvSpPr txBox="1"/>
          <p:nvPr/>
        </p:nvSpPr>
        <p:spPr>
          <a:xfrm>
            <a:off x="5180012" y="6513512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0" name="Google Shape;220;p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3:notes"/>
          <p:cNvSpPr txBox="1"/>
          <p:nvPr/>
        </p:nvSpPr>
        <p:spPr>
          <a:xfrm>
            <a:off x="5180012" y="6513512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76C72-5E48-4F75-A1CC-BAF875655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77A0E-D21A-4C9D-B1F0-B52D75853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68A2A-B919-4C30-A890-74FC170B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8C362-291B-4C47-BD08-069B2331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D6FC3-E337-451C-81C8-166C5717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20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D166-D1FC-4143-90EB-03E6F93D6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395AE-D631-41D4-BA48-F825774F7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34C19-C785-4F17-AB5D-0C0DDE9A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BD47F-5FA3-4E6D-8EC3-B2D8B0F4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E6086-FDB1-4E1C-A9B6-BF498B1F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643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558703-076C-4D6F-9691-FF1DA84A3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74064-2DDC-4597-89E7-835A6B6AD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F2C76-5ECA-4F10-BB7B-3DE9E2C0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37756-A924-4EAA-AB35-443D9F30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02F99-0E35-46A3-936F-B86F0EFC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555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Only">
  <p:cSld name="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1192109" y="1152475"/>
            <a:ext cx="9807787" cy="318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925" tIns="53925" rIns="53925" bIns="53925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384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1FD3-0A8A-43F7-85AE-4F73FEF0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1D7DD-6027-4B0C-A51A-866049AA2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CB0F9-D304-4612-9FBD-04848FDB4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C9808-5D26-41AF-8956-28276961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4F29D-E5F2-4812-B346-927C959C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780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0171-60A0-4A9E-BE9E-59645ED3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9A19C-56E8-489E-8E98-668B0601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1E4F6-F8CA-4C67-8F34-C2297861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563AE-0557-4CBF-B683-7CFD0540E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70CBB-70FC-4CCF-8EC4-8F3079A0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587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42DC-1D20-4F6B-9989-F1994978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E3696-234C-4E0C-80FA-3E00A639B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4CA17-C0FA-4195-8D01-D7C6522F7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EEAEE-0D38-426E-B9B9-2ECA1CFA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15F1E-AB22-4E12-9EA1-08D8FD8B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06E38-2033-49E3-A54A-7E768842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722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D6552-CEE5-4A5C-81C4-C49BA0BD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BBFEE-10EA-46B0-B510-3D4494063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B236E-5D0A-4386-8488-C91B4790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952412-0699-4944-950F-2C5C50002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F548B-5EE5-452E-BF31-8E00CA573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1F733-3392-4904-AA26-958D76F2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14F6F-4B99-4C89-A578-10F2126E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F7283B-0478-44D8-B9BF-25889CA5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51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8D880-DA63-409C-88B8-69CC6A4F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689ED-BB7C-4FA3-9F40-6AFE65E2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75F51-B43A-475A-9479-21E27C8B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967E5-B3A4-4759-99F2-FE47858D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371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F71A8-82AA-4DF2-90CD-3881B09B0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4435E7-5239-4D68-88A8-9F4EE6B6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195ED-6A62-451A-B7C0-8EC51B76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327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D562-7C93-4ACA-A22D-5EEFDFC39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D643C-F089-4D1A-B14C-22002A0E0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74CD5-6379-4F8D-9AF6-E2D881437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A1A1D-6D52-4CBE-BB0E-84892200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07A7D-81A9-48B8-84A0-25B134DC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E6BAD-A112-41F5-8206-F82534CC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308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15ED-2535-4C58-95B1-3B92C5BF5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01E9E9-352B-45E8-93FD-C11BEB725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DC743-1BB4-4715-98CD-2F848756D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1C730-F5E6-4BAC-8E19-024C293C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1B299-06D4-4A57-950E-ADB78B0D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281F6-21FA-4386-984B-63CF370E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638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6446B-CA72-47B5-BF92-024070016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59096-5369-476B-BAB8-59BFD3289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E64AC-10EE-4BF8-83A3-3FF0A423D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4BF1F-33D4-4A9B-9807-2A10A662522B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424AD-94DC-44FD-93D1-8B979BBE6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93320-305A-470E-B622-C45CE9DC5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0E3E-F20E-45D7-920D-A78419E63E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951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Poster_OralSubmission_IGSCPS20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gscps2021@ff.unair.ac.i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"/>
          <p:cNvSpPr txBox="1">
            <a:spLocks noGrp="1"/>
          </p:cNvSpPr>
          <p:nvPr>
            <p:ph type="body" idx="1"/>
          </p:nvPr>
        </p:nvSpPr>
        <p:spPr>
          <a:xfrm>
            <a:off x="2064804" y="2559845"/>
            <a:ext cx="9220200" cy="355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925" tIns="53925" rIns="53925" bIns="53925" anchor="t" anchorCtr="0">
            <a:noAutofit/>
          </a:bodyPr>
          <a:lstStyle/>
          <a:p>
            <a:pPr marL="257175" marR="0" lvl="0" indent="-2571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Submission</a:t>
            </a:r>
            <a:endParaRPr sz="1600" dirty="0">
              <a:latin typeface="Arial Narrow" panose="020B0606020202030204" pitchFamily="34" charset="0"/>
            </a:endParaRPr>
          </a:p>
          <a:p>
            <a:pPr marL="257175" marR="0" lvl="0" indent="-1682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endParaRPr sz="1600" b="1" i="0" u="none" strike="noStrike" cap="none" dirty="0">
              <a:solidFill>
                <a:schemeClr val="dk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257175" marR="0" lvl="0" indent="-2571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Participants are required to submit </a:t>
            </a:r>
            <a:r>
              <a:rPr lang="en-US" sz="1600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one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(1) files:</a:t>
            </a:r>
            <a:endParaRPr sz="1600" dirty="0">
              <a:latin typeface="Arial Narrow" panose="020B0606020202030204" pitchFamily="34" charset="0"/>
            </a:endParaRPr>
          </a:p>
          <a:p>
            <a:pPr marL="257175" marR="0" lvl="0" indent="-2571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476250" marR="0" lvl="2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PPT (including audio)</a:t>
            </a:r>
            <a:endParaRPr lang="en-US" sz="1600" dirty="0">
              <a:latin typeface="Arial Narrow" panose="020B0606020202030204" pitchFamily="34" charset="0"/>
              <a:sym typeface="Arial"/>
            </a:endParaRPr>
          </a:p>
          <a:p>
            <a:pPr marL="476250" marR="0" lvl="2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Max file size	: 5 MB</a:t>
            </a:r>
            <a:endParaRPr lang="en-US" sz="1600" dirty="0">
              <a:latin typeface="Arial Narrow" panose="020B0606020202030204" pitchFamily="34" charset="0"/>
              <a:sym typeface="Arial"/>
            </a:endParaRPr>
          </a:p>
          <a:p>
            <a:pPr marL="476250" marR="0" lvl="2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Submit to	: </a:t>
            </a:r>
            <a:r>
              <a:rPr lang="en-US" sz="1600" dirty="0">
                <a:latin typeface="Arial Narrow" panose="020B0606020202030204" pitchFamily="34" charset="0"/>
                <a:ea typeface="Arial"/>
                <a:cs typeface="Arial"/>
                <a:sym typeface="Arial"/>
                <a:hlinkClick r:id="rId3"/>
              </a:rPr>
              <a:t>https://bit.ly/Poster_OralSubmission_IGSCPS2021</a:t>
            </a:r>
            <a:endParaRPr lang="en-US" sz="1600" dirty="0"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476250" marR="0" lvl="2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Deadline	: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Please submit </a:t>
            </a:r>
            <a:r>
              <a:rPr lang="en-US" sz="1600" dirty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by September 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24, 2021</a:t>
            </a:r>
            <a:r>
              <a:rPr lang="en-US" sz="1600" dirty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, 11.59pm.</a:t>
            </a:r>
          </a:p>
        </p:txBody>
      </p:sp>
      <p:sp>
        <p:nvSpPr>
          <p:cNvPr id="210" name="Google Shape;210;p1"/>
          <p:cNvSpPr txBox="1"/>
          <p:nvPr/>
        </p:nvSpPr>
        <p:spPr>
          <a:xfrm>
            <a:off x="3101975" y="1741487"/>
            <a:ext cx="598646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3200" b="1" i="0" u="sng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Guidelines for e-Poster Presentation</a:t>
            </a:r>
            <a:endParaRPr sz="3200" dirty="0">
              <a:latin typeface="Arial Narrow" panose="020B0606020202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2A71C1-6245-40D9-9246-D9739F80D4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9"/>
          <a:stretch/>
        </p:blipFill>
        <p:spPr>
          <a:xfrm>
            <a:off x="4373488" y="128358"/>
            <a:ext cx="4602832" cy="15788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B1CF6A-EC3B-44D1-BE1A-9E095AD1FA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04" y="116632"/>
            <a:ext cx="1589684" cy="15238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"/>
          <p:cNvSpPr txBox="1"/>
          <p:nvPr/>
        </p:nvSpPr>
        <p:spPr>
          <a:xfrm>
            <a:off x="1295400" y="1029418"/>
            <a:ext cx="9601200" cy="5155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425" tIns="40425" rIns="40425" bIns="40425" anchor="t" anchorCtr="0">
            <a:noAutofit/>
          </a:bodyPr>
          <a:lstStyle/>
          <a:p>
            <a:pPr marL="71437" marR="0" lvl="0" indent="-7143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2. Formatting requirements</a:t>
            </a:r>
            <a:endParaRPr sz="1600" dirty="0">
              <a:latin typeface="Arial Narrow" panose="020B0606020202030204" pitchFamily="34" charset="0"/>
            </a:endParaRPr>
          </a:p>
          <a:p>
            <a:pPr marL="71437" marR="0" lvl="0" indent="-7143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General formatting requirements include:</a:t>
            </a:r>
            <a:endParaRPr sz="1600" dirty="0">
              <a:latin typeface="Arial Narrow" panose="020B0606020202030204" pitchFamily="34" charset="0"/>
            </a:endParaRPr>
          </a:p>
          <a:p>
            <a:pPr marL="514350" marR="0" lvl="3" indent="-21431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Orientation		: Landscape</a:t>
            </a:r>
            <a:endParaRPr sz="1600" dirty="0">
              <a:latin typeface="Arial Narrow" panose="020B0606020202030204" pitchFamily="34" charset="0"/>
            </a:endParaRPr>
          </a:p>
          <a:p>
            <a:pPr marL="514350" marR="0" lvl="3" indent="-21431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Slide size		: Widescreen 13.333 inches x 7.5 inches (33.867 cm x 19.05 cm)</a:t>
            </a:r>
            <a:endParaRPr sz="1600" dirty="0">
              <a:latin typeface="Arial Narrow" panose="020B0606020202030204" pitchFamily="34" charset="0"/>
            </a:endParaRPr>
          </a:p>
          <a:p>
            <a:pPr marL="514350" marR="0" lvl="3" indent="-21431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Resolution		: 1920x1080 (16:9)</a:t>
            </a:r>
            <a:endParaRPr sz="1600" dirty="0">
              <a:latin typeface="Arial Narrow" panose="020B0606020202030204" pitchFamily="34" charset="0"/>
            </a:endParaRPr>
          </a:p>
          <a:p>
            <a:pPr marL="514350" marR="0" lvl="3" indent="-21431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Number of slide		: Each poster must fit into ONE slide / page only</a:t>
            </a:r>
            <a:endParaRPr sz="1600" dirty="0">
              <a:latin typeface="Arial Narrow" panose="020B0606020202030204" pitchFamily="34" charset="0"/>
            </a:endParaRPr>
          </a:p>
          <a:p>
            <a:pPr marL="514350" marR="0" lvl="3" indent="-21431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You may use the template provided (the last slide) to create your e-poster.</a:t>
            </a:r>
            <a:endParaRPr sz="1600" dirty="0">
              <a:latin typeface="Arial Narrow" panose="020B0606020202030204" pitchFamily="34" charset="0"/>
            </a:endParaRPr>
          </a:p>
          <a:p>
            <a:pPr marL="514350" marR="0" lvl="3" indent="-12541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71437" marR="0" lvl="0" indent="-7143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Specific formatting requirements include:</a:t>
            </a:r>
            <a:endParaRPr sz="1600" dirty="0">
              <a:latin typeface="Arial Narrow" panose="020B0606020202030204" pitchFamily="34" charset="0"/>
            </a:endParaRPr>
          </a:p>
          <a:p>
            <a:pPr marL="514350" marR="0" lvl="3" indent="-214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Please save the poster / slide as a PowerPoint file.</a:t>
            </a:r>
            <a:endParaRPr sz="1600" b="0" i="0" u="none" strike="noStrike" cap="none" dirty="0">
              <a:solidFill>
                <a:schemeClr val="dk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514350" marR="0" lvl="3" indent="-21431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600" dirty="0">
                <a:solidFill>
                  <a:schemeClr val="dk1"/>
                </a:solidFill>
                <a:latin typeface="Arial Narrow" panose="020B0606020202030204" pitchFamily="34" charset="0"/>
              </a:rPr>
              <a:t>The audio is </a:t>
            </a:r>
            <a:r>
              <a:rPr lang="en-US" sz="1600" dirty="0" err="1">
                <a:solidFill>
                  <a:schemeClr val="dk1"/>
                </a:solidFill>
                <a:latin typeface="Arial Narrow" panose="020B0606020202030204" pitchFamily="34" charset="0"/>
              </a:rPr>
              <a:t>embended</a:t>
            </a:r>
            <a:r>
              <a:rPr lang="en-US" sz="1600" dirty="0">
                <a:solidFill>
                  <a:schemeClr val="dk1"/>
                </a:solidFill>
                <a:latin typeface="Arial Narrow" panose="020B0606020202030204" pitchFamily="34" charset="0"/>
              </a:rPr>
              <a:t> in PPT file.</a:t>
            </a:r>
          </a:p>
          <a:p>
            <a:pPr marL="514350" marR="0" lvl="3" indent="-21431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Please rename 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your PPT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file following this format: &lt;Author's Name&gt;_&lt;Abstract ID No.&gt;_&lt;Abstract Title&gt;.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"/>
          <p:cNvSpPr txBox="1">
            <a:spLocks noGrp="1"/>
          </p:cNvSpPr>
          <p:nvPr>
            <p:ph type="body" idx="1"/>
          </p:nvPr>
        </p:nvSpPr>
        <p:spPr>
          <a:xfrm>
            <a:off x="215661" y="190500"/>
            <a:ext cx="11499012" cy="3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925" tIns="53925" rIns="53925" bIns="53925" anchor="t" anchorCtr="0">
            <a:noAutofit/>
          </a:bodyPr>
          <a:lstStyle/>
          <a:p>
            <a:pPr marL="71437" marR="0" lvl="0" indent="-7143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3. Poster Presentation</a:t>
            </a:r>
            <a:endParaRPr sz="1400" b="1" i="0" u="none" dirty="0">
              <a:solidFill>
                <a:schemeClr val="dk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71437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We will project the presenter’s Video (e-Poster) </a:t>
            </a:r>
            <a:r>
              <a:rPr lang="en-US" sz="1400" dirty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during</a:t>
            </a: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the Poster Presentation Session</a:t>
            </a:r>
            <a:r>
              <a:rPr lang="en-US" sz="1400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for 3 minutes.</a:t>
            </a:r>
            <a:endParaRPr lang="en-US" sz="1400" b="0" i="0" u="none" dirty="0">
              <a:solidFill>
                <a:schemeClr val="dk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71437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It will be followed by </a:t>
            </a:r>
            <a:r>
              <a:rPr lang="en-US" sz="1400" b="0" i="0" u="none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a 2-min </a:t>
            </a: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Q&amp;A session.</a:t>
            </a:r>
            <a:endParaRPr sz="1400" dirty="0">
              <a:latin typeface="Arial Narrow" panose="020B0606020202030204" pitchFamily="34" charset="0"/>
            </a:endParaRPr>
          </a:p>
          <a:p>
            <a:pPr marL="71437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Judges, audience and participants are welcomed to utilize the Chat Box to interact.</a:t>
            </a:r>
            <a:endParaRPr sz="1400" dirty="0">
              <a:latin typeface="Arial Narrow" panose="020B0606020202030204" pitchFamily="34" charset="0"/>
            </a:endParaRPr>
          </a:p>
          <a:p>
            <a:pPr marL="71437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Please feel free to ask questions or provide comments in the Chat Box.</a:t>
            </a:r>
            <a:endParaRPr sz="1400" dirty="0">
              <a:latin typeface="Arial Narrow" panose="020B0606020202030204" pitchFamily="34" charset="0"/>
            </a:endParaRPr>
          </a:p>
          <a:p>
            <a:pPr marL="71437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Presenters are required to check the Chat Box and respond to the questions.</a:t>
            </a:r>
            <a:endParaRPr sz="1400" dirty="0">
              <a:latin typeface="Arial Narrow" panose="020B0606020202030204" pitchFamily="34" charset="0"/>
            </a:endParaRPr>
          </a:p>
          <a:p>
            <a:pPr marL="71437" marR="0" lvl="0" indent="-7143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Gill Sans"/>
              <a:buNone/>
            </a:pPr>
            <a:endParaRPr sz="1400" b="0" i="0" u="none" dirty="0">
              <a:solidFill>
                <a:schemeClr val="dk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80963" marR="0" lvl="0" indent="-80963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dirty="0">
              <a:solidFill>
                <a:schemeClr val="dk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4" name="Google Shape;238;p4">
            <a:extLst>
              <a:ext uri="{FF2B5EF4-FFF2-40B4-BE49-F238E27FC236}">
                <a16:creationId xmlns:a16="http://schemas.microsoft.com/office/drawing/2014/main" id="{803BAEBC-F1CE-4938-933C-681F625BA655}"/>
              </a:ext>
            </a:extLst>
          </p:cNvPr>
          <p:cNvSpPr txBox="1"/>
          <p:nvPr/>
        </p:nvSpPr>
        <p:spPr>
          <a:xfrm>
            <a:off x="272452" y="2480247"/>
            <a:ext cx="11595339" cy="389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825" tIns="10900" rIns="21825" bIns="109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4. E-Poster Preparation Guidelines</a:t>
            </a:r>
            <a:endParaRPr sz="1400" dirty="0">
              <a:latin typeface="Arial Narrow" panose="020B0606020202030204" pitchFamily="34" charset="0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You may use th</a:t>
            </a:r>
            <a:r>
              <a:rPr lang="en-US" sz="1400" dirty="0">
                <a:solidFill>
                  <a:schemeClr val="dk1"/>
                </a:solidFill>
                <a:latin typeface="Arial Narrow" panose="020B0606020202030204" pitchFamily="34" charset="0"/>
              </a:rPr>
              <a:t>e</a:t>
            </a: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template on the next slide as your starting point, and proceed with formatting as you wish.</a:t>
            </a:r>
            <a:endParaRPr sz="1400" dirty="0">
              <a:latin typeface="Arial Narrow" panose="020B0606020202030204" pitchFamily="34" charset="0"/>
            </a:endParaRPr>
          </a:p>
          <a:p>
            <a:pPr marL="0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chemeClr val="dk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Please make sure to include all details for the Header, i.e.: Abstract ID, Title, Authors, Affiliations, Corresponding email.</a:t>
            </a:r>
            <a:endParaRPr sz="1400" dirty="0">
              <a:latin typeface="Arial Narrow" panose="020B0606020202030204" pitchFamily="34" charset="0"/>
            </a:endParaRPr>
          </a:p>
          <a:p>
            <a:pPr marL="0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Please underline and bold the </a:t>
            </a:r>
            <a:r>
              <a:rPr lang="en-US" sz="1400" b="0" i="0" u="sng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presenting author</a:t>
            </a:r>
            <a:r>
              <a:rPr lang="en-US" sz="1400" b="0" i="0" u="none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.</a:t>
            </a:r>
            <a:endParaRPr sz="1400" dirty="0">
              <a:latin typeface="Arial Narrow" panose="020B0606020202030204" pitchFamily="34" charset="0"/>
            </a:endParaRPr>
          </a:p>
          <a:p>
            <a:pPr marL="0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The headings of the e-Poster (Background, Objective, Materials and Methods, Results, Conclusion) should conform to the structure of the abstract. You may include Reference and Acknowledgments, if applicable.</a:t>
            </a:r>
            <a:endParaRPr sz="1400" dirty="0">
              <a:latin typeface="Arial Narrow" panose="020B0606020202030204" pitchFamily="34" charset="0"/>
            </a:endParaRPr>
          </a:p>
          <a:p>
            <a:pPr marL="0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Text size must be readable (minimum font size is 14)</a:t>
            </a:r>
            <a:endParaRPr sz="1400" dirty="0">
              <a:latin typeface="Arial Narrow" panose="020B0606020202030204" pitchFamily="34" charset="0"/>
            </a:endParaRPr>
          </a:p>
          <a:p>
            <a:pPr marL="0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Pictures, graph and tables can be included in the e-Poster. </a:t>
            </a:r>
          </a:p>
          <a:p>
            <a:pPr marL="0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 Narrow" panose="020B0606020202030204" pitchFamily="34" charset="0"/>
                <a:cs typeface="Arial"/>
                <a:sym typeface="Arial"/>
              </a:rPr>
              <a:t>The poster must include “Presented in International Graduate Student Conference on Pharmaceutical Sciences (IGSCPS) 2021”.</a:t>
            </a:r>
            <a:endParaRPr sz="1400" dirty="0">
              <a:latin typeface="Arial Narrow" panose="020B0606020202030204" pitchFamily="34" charset="0"/>
            </a:endParaRPr>
          </a:p>
          <a:p>
            <a:pPr marL="0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Incomplete / non-compliant posters will not be accepted.</a:t>
            </a:r>
            <a:endParaRPr sz="1400" dirty="0">
              <a:latin typeface="Arial Narrow" panose="020B0606020202030204" pitchFamily="34" charset="0"/>
            </a:endParaRPr>
          </a:p>
          <a:p>
            <a:pPr marL="0" marR="0" lvl="0" indent="-95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All information submitted is the sole responsibility of the author(s). Please note that the review committee will not be held accountable for technical or grammatical mistakes.</a:t>
            </a:r>
            <a:endParaRPr sz="1400" dirty="0">
              <a:latin typeface="Arial Narrow" panose="020B0606020202030204" pitchFamily="34" charset="0"/>
            </a:endParaRPr>
          </a:p>
          <a:p>
            <a:pPr indent="-95250">
              <a:lnSpc>
                <a:spcPct val="150000"/>
              </a:lnSpc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US" sz="1400" b="0" i="0" u="none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Should you require any assistance, feel free to email us at </a:t>
            </a:r>
            <a:r>
              <a:rPr lang="en-US" sz="1400" dirty="0">
                <a:latin typeface="Arial Narrow" panose="020B0606020202030204" pitchFamily="34" charset="0"/>
                <a:ea typeface="Arial"/>
                <a:cs typeface="Arial"/>
                <a:sym typeface="Arial"/>
                <a:hlinkClick r:id="rId3"/>
              </a:rPr>
              <a:t>igscps2021@ff.unair.ac.id</a:t>
            </a:r>
            <a:endParaRPr lang="en-US" sz="1400" dirty="0"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FE15449-24B1-4C80-B817-8F329A4F8175}"/>
              </a:ext>
            </a:extLst>
          </p:cNvPr>
          <p:cNvSpPr/>
          <p:nvPr/>
        </p:nvSpPr>
        <p:spPr>
          <a:xfrm>
            <a:off x="8167693" y="3297948"/>
            <a:ext cx="3871912" cy="22898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7BD67E-BD1C-4CD7-BC7B-A402A5E061E0}"/>
              </a:ext>
            </a:extLst>
          </p:cNvPr>
          <p:cNvSpPr/>
          <p:nvPr/>
        </p:nvSpPr>
        <p:spPr>
          <a:xfrm>
            <a:off x="204786" y="1865183"/>
            <a:ext cx="3871913" cy="183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952C2A-0E9E-49BD-A75D-48DF0E3B654D}"/>
              </a:ext>
            </a:extLst>
          </p:cNvPr>
          <p:cNvSpPr txBox="1"/>
          <p:nvPr/>
        </p:nvSpPr>
        <p:spPr>
          <a:xfrm>
            <a:off x="4870344" y="127160"/>
            <a:ext cx="2451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Title of the article</a:t>
            </a:r>
            <a:endParaRPr lang="en-ID" sz="2400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F88216-EC59-46BA-A5BA-268C8381222A}"/>
              </a:ext>
            </a:extLst>
          </p:cNvPr>
          <p:cNvCxnSpPr>
            <a:cxnSpLocks/>
          </p:cNvCxnSpPr>
          <p:nvPr/>
        </p:nvCxnSpPr>
        <p:spPr>
          <a:xfrm>
            <a:off x="213412" y="1800751"/>
            <a:ext cx="118348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CE44486-CD0E-486D-B5EA-2996730FD979}"/>
              </a:ext>
            </a:extLst>
          </p:cNvPr>
          <p:cNvSpPr txBox="1"/>
          <p:nvPr/>
        </p:nvSpPr>
        <p:spPr>
          <a:xfrm>
            <a:off x="3803355" y="474608"/>
            <a:ext cx="5426126" cy="1300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Presenting author</a:t>
            </a:r>
            <a:r>
              <a:rPr lang="en-US" sz="1800" b="1" u="sng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author 2</a:t>
            </a:r>
            <a:r>
              <a:rPr lang="en-U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author 3</a:t>
            </a:r>
            <a:r>
              <a:rPr lang="en-U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ID" sz="1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D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Affiliation of the presenting author</a:t>
            </a:r>
          </a:p>
          <a:p>
            <a:pPr>
              <a:lnSpc>
                <a:spcPct val="107000"/>
              </a:lnSpc>
            </a:pPr>
            <a:r>
              <a:rPr lang="en-ID" sz="1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D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Affiliation of author 2</a:t>
            </a:r>
          </a:p>
          <a:p>
            <a:pPr>
              <a:lnSpc>
                <a:spcPct val="107000"/>
              </a:lnSpc>
            </a:pPr>
            <a:r>
              <a:rPr lang="en-ID" sz="1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ID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Affiliation of author </a:t>
            </a:r>
            <a:r>
              <a:rPr lang="en-ID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ID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*Corresponding author’s email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B6E18D-32AF-4865-A710-F008FA5427EE}"/>
              </a:ext>
            </a:extLst>
          </p:cNvPr>
          <p:cNvSpPr txBox="1"/>
          <p:nvPr/>
        </p:nvSpPr>
        <p:spPr>
          <a:xfrm>
            <a:off x="271462" y="127160"/>
            <a:ext cx="1596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Abstract ID</a:t>
            </a:r>
            <a:endParaRPr lang="en-ID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B9479E-AC2B-402A-9A78-5B1A1DEF4A5F}"/>
              </a:ext>
            </a:extLst>
          </p:cNvPr>
          <p:cNvSpPr txBox="1"/>
          <p:nvPr/>
        </p:nvSpPr>
        <p:spPr>
          <a:xfrm>
            <a:off x="11132950" y="141148"/>
            <a:ext cx="78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Logo</a:t>
            </a:r>
            <a:endParaRPr lang="en-ID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E81C43-8CB3-44AD-B674-A1DF8BE47F75}"/>
              </a:ext>
            </a:extLst>
          </p:cNvPr>
          <p:cNvSpPr txBox="1"/>
          <p:nvPr/>
        </p:nvSpPr>
        <p:spPr>
          <a:xfrm>
            <a:off x="207680" y="1865183"/>
            <a:ext cx="1249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Introduction</a:t>
            </a:r>
            <a:endParaRPr lang="en-ID" sz="16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E7EB40-51A8-4C9D-A52C-3E2629F4681C}"/>
              </a:ext>
            </a:extLst>
          </p:cNvPr>
          <p:cNvSpPr/>
          <p:nvPr/>
        </p:nvSpPr>
        <p:spPr>
          <a:xfrm>
            <a:off x="204786" y="3804945"/>
            <a:ext cx="3871913" cy="568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A144B8-4EFF-478A-893F-FA9EF9D5A73B}"/>
              </a:ext>
            </a:extLst>
          </p:cNvPr>
          <p:cNvSpPr txBox="1"/>
          <p:nvPr/>
        </p:nvSpPr>
        <p:spPr>
          <a:xfrm>
            <a:off x="204787" y="3797263"/>
            <a:ext cx="995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Objective</a:t>
            </a:r>
            <a:endParaRPr lang="en-ID" sz="16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62452-AEFC-40BE-B89E-03615483E7AB}"/>
              </a:ext>
            </a:extLst>
          </p:cNvPr>
          <p:cNvSpPr/>
          <p:nvPr/>
        </p:nvSpPr>
        <p:spPr>
          <a:xfrm>
            <a:off x="204787" y="4475032"/>
            <a:ext cx="3871912" cy="19750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1DD018-47E7-4A81-B479-9902E02E4AAC}"/>
              </a:ext>
            </a:extLst>
          </p:cNvPr>
          <p:cNvSpPr txBox="1"/>
          <p:nvPr/>
        </p:nvSpPr>
        <p:spPr>
          <a:xfrm>
            <a:off x="204787" y="4475032"/>
            <a:ext cx="2169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Materials and Methods</a:t>
            </a:r>
            <a:endParaRPr lang="en-ID" sz="16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52CE1-FB46-4F4B-BC4B-2072BEE0E693}"/>
              </a:ext>
            </a:extLst>
          </p:cNvPr>
          <p:cNvSpPr/>
          <p:nvPr/>
        </p:nvSpPr>
        <p:spPr>
          <a:xfrm>
            <a:off x="4186240" y="1865182"/>
            <a:ext cx="3871912" cy="4579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B231B4-CED6-473E-8D22-1A324458C8E5}"/>
              </a:ext>
            </a:extLst>
          </p:cNvPr>
          <p:cNvSpPr/>
          <p:nvPr/>
        </p:nvSpPr>
        <p:spPr>
          <a:xfrm>
            <a:off x="8167693" y="1865183"/>
            <a:ext cx="3871912" cy="13654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6D3C6F-FE78-4E9A-9BDD-B8D0402F4CEE}"/>
              </a:ext>
            </a:extLst>
          </p:cNvPr>
          <p:cNvSpPr txBox="1"/>
          <p:nvPr/>
        </p:nvSpPr>
        <p:spPr>
          <a:xfrm>
            <a:off x="4186240" y="1865183"/>
            <a:ext cx="794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Results</a:t>
            </a:r>
            <a:endParaRPr lang="en-ID" sz="16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8925CE-77F6-4275-9D70-4C243C17C227}"/>
              </a:ext>
            </a:extLst>
          </p:cNvPr>
          <p:cNvSpPr txBox="1"/>
          <p:nvPr/>
        </p:nvSpPr>
        <p:spPr>
          <a:xfrm>
            <a:off x="8167693" y="1865182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Conclusion</a:t>
            </a:r>
            <a:endParaRPr lang="en-ID" sz="16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7AA922-712B-4374-A264-B3CAD2D5F536}"/>
              </a:ext>
            </a:extLst>
          </p:cNvPr>
          <p:cNvSpPr txBox="1"/>
          <p:nvPr/>
        </p:nvSpPr>
        <p:spPr>
          <a:xfrm>
            <a:off x="8167693" y="3313954"/>
            <a:ext cx="4229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References and Acknowledgement </a:t>
            </a:r>
            <a:r>
              <a:rPr lang="en-US" sz="1100" dirty="0"/>
              <a:t>(if necessary)</a:t>
            </a:r>
            <a:endParaRPr lang="en-ID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A7116EC-82EA-4798-A662-C69A59AE9267}"/>
              </a:ext>
            </a:extLst>
          </p:cNvPr>
          <p:cNvSpPr txBox="1"/>
          <p:nvPr/>
        </p:nvSpPr>
        <p:spPr>
          <a:xfrm>
            <a:off x="10952136" y="5885855"/>
            <a:ext cx="1222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3-minutes audio narration</a:t>
            </a:r>
          </a:p>
        </p:txBody>
      </p:sp>
      <p:pic>
        <p:nvPicPr>
          <p:cNvPr id="2" name="Picture 4" descr="Sound on, volume speaker icon. Audio symbol. Vector illustration isolated  on white background. #AD , #AD, #icon, #… | Vector illustration, White  background, Symbols">
            <a:extLst>
              <a:ext uri="{FF2B5EF4-FFF2-40B4-BE49-F238E27FC236}">
                <a16:creationId xmlns:a16="http://schemas.microsoft.com/office/drawing/2014/main" id="{C7248392-FC66-423A-9E7A-05A5F0615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748" y="5993665"/>
            <a:ext cx="709392" cy="61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47FC4BC-BD7E-427C-984A-1AE8DC3D83F2}"/>
              </a:ext>
            </a:extLst>
          </p:cNvPr>
          <p:cNvSpPr txBox="1"/>
          <p:nvPr/>
        </p:nvSpPr>
        <p:spPr>
          <a:xfrm>
            <a:off x="109515" y="6500561"/>
            <a:ext cx="69938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 Narrow" panose="020B0606020202030204" pitchFamily="34" charset="0"/>
                <a:cs typeface="Arial"/>
                <a:sym typeface="Arial"/>
              </a:rPr>
              <a:t>Presented in International Graduate Student Conference on Pharmaceutical Sciences (IGSCPS) 2021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138152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517</Words>
  <Application>Microsoft Office PowerPoint</Application>
  <PresentationFormat>Widescreen</PresentationFormat>
  <Paragraphs>57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Gill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mariagani1999@gmail.com</dc:creator>
  <cp:lastModifiedBy>mariagani1999@gmail.com</cp:lastModifiedBy>
  <cp:revision>14</cp:revision>
  <dcterms:created xsi:type="dcterms:W3CDTF">2021-05-29T11:27:44Z</dcterms:created>
  <dcterms:modified xsi:type="dcterms:W3CDTF">2021-08-04T14:00:51Z</dcterms:modified>
</cp:coreProperties>
</file>